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"/>
  </p:notesMasterIdLst>
  <p:sldIdLst>
    <p:sldId id="265" r:id="rId2"/>
    <p:sldId id="262" r:id="rId3"/>
    <p:sldId id="261" r:id="rId4"/>
    <p:sldId id="264" r:id="rId5"/>
  </p:sldIdLst>
  <p:sldSz cx="9875838" cy="12344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0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727A-E6C5-4CBC-A9C0-2271CBE3071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C7911-2A7B-49A7-8D0E-077A243A4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1pPr>
    <a:lvl2pPr marL="417835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2pPr>
    <a:lvl3pPr marL="835670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3pPr>
    <a:lvl4pPr marL="1253505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4pPr>
    <a:lvl5pPr marL="1671340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5pPr>
    <a:lvl6pPr marL="2089175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6pPr>
    <a:lvl7pPr marL="2507010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7pPr>
    <a:lvl8pPr marL="2924846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8pPr>
    <a:lvl9pPr marL="3342681" algn="l" defTabSz="835670" rtl="0" eaLnBrk="1" latinLnBrk="0" hangingPunct="1">
      <a:defRPr sz="10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3925" y="1143000"/>
            <a:ext cx="2470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C7911-2A7B-49A7-8D0E-077A243A47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B044C-517B-CDE3-DF19-638BBC880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674863-B56A-6EA0-8E96-734838F84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93925" y="1143000"/>
            <a:ext cx="247015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680C6-F1C7-4566-1961-3392F1E48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8EE9F-D51B-3DEE-EC96-641F6062E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C7911-2A7B-49A7-8D0E-077A243A4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020253"/>
            <a:ext cx="8394462" cy="4297680"/>
          </a:xfrm>
        </p:spPr>
        <p:txBody>
          <a:bodyPr anchor="b"/>
          <a:lstStyle>
            <a:lvl1pPr algn="ctr"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80" y="6483668"/>
            <a:ext cx="7406879" cy="2980372"/>
          </a:xfrm>
        </p:spPr>
        <p:txBody>
          <a:bodyPr/>
          <a:lstStyle>
            <a:lvl1pPr marL="0" indent="0" algn="ctr">
              <a:buNone/>
              <a:defRPr sz="2592"/>
            </a:lvl1pPr>
            <a:lvl2pPr marL="493776" indent="0" algn="ctr">
              <a:buNone/>
              <a:defRPr sz="2160"/>
            </a:lvl2pPr>
            <a:lvl3pPr marL="987552" indent="0" algn="ctr">
              <a:buNone/>
              <a:defRPr sz="1944"/>
            </a:lvl3pPr>
            <a:lvl4pPr marL="1481328" indent="0" algn="ctr">
              <a:buNone/>
              <a:defRPr sz="1728"/>
            </a:lvl4pPr>
            <a:lvl5pPr marL="1975104" indent="0" algn="ctr">
              <a:buNone/>
              <a:defRPr sz="1728"/>
            </a:lvl5pPr>
            <a:lvl6pPr marL="2468880" indent="0" algn="ctr">
              <a:buNone/>
              <a:defRPr sz="1728"/>
            </a:lvl6pPr>
            <a:lvl7pPr marL="2962656" indent="0" algn="ctr">
              <a:buNone/>
              <a:defRPr sz="1728"/>
            </a:lvl7pPr>
            <a:lvl8pPr marL="3456432" indent="0" algn="ctr">
              <a:buNone/>
              <a:defRPr sz="1728"/>
            </a:lvl8pPr>
            <a:lvl9pPr marL="395020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397" y="657225"/>
            <a:ext cx="2129478" cy="104613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964" y="657225"/>
            <a:ext cx="6264985" cy="104613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CF80D-503B-AF56-29CB-1F463D62F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77" y="2541344"/>
            <a:ext cx="3035384" cy="72592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602369" sx="98446" sy="98446" algn="ctr" rotWithShape="0">
              <a:prstClr val="black">
                <a:alpha val="20297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latin typeface="Gotham Medium" panose="02000604030000020004" pitchFamily="2" charset="0"/>
              </a:defRPr>
            </a:lvl1pPr>
          </a:lstStyle>
          <a:p>
            <a:endParaRPr lang="en-US" dirty="0"/>
          </a:p>
          <a:p>
            <a:r>
              <a:rPr lang="en-US" dirty="0"/>
              <a:t>Click icon to replace headshot image</a:t>
            </a:r>
          </a:p>
        </p:txBody>
      </p:sp>
    </p:spTree>
    <p:extLst>
      <p:ext uri="{BB962C8B-B14F-4D97-AF65-F5344CB8AC3E}">
        <p14:creationId xmlns:p14="http://schemas.microsoft.com/office/powerpoint/2010/main" val="250879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14">
          <p15:clr>
            <a:srgbClr val="FBAE40"/>
          </p15:clr>
        </p15:guide>
        <p15:guide id="2" pos="38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1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1" y="3077531"/>
            <a:ext cx="8517910" cy="5134927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821" y="8261036"/>
            <a:ext cx="8517910" cy="2700337"/>
          </a:xfrm>
        </p:spPr>
        <p:txBody>
          <a:bodyPr/>
          <a:lstStyle>
            <a:lvl1pPr marL="0" indent="0">
              <a:buNone/>
              <a:defRPr sz="2592">
                <a:solidFill>
                  <a:schemeClr val="tx1">
                    <a:tint val="82000"/>
                  </a:schemeClr>
                </a:solidFill>
              </a:defRPr>
            </a:lvl1pPr>
            <a:lvl2pPr marL="493776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2pPr>
            <a:lvl3pPr marL="987552" indent="0">
              <a:buNone/>
              <a:defRPr sz="1944">
                <a:solidFill>
                  <a:schemeClr val="tx1">
                    <a:tint val="82000"/>
                  </a:schemeClr>
                </a:solidFill>
              </a:defRPr>
            </a:lvl3pPr>
            <a:lvl4pPr marL="1481328" indent="0">
              <a:buNone/>
              <a:defRPr sz="1728">
                <a:solidFill>
                  <a:schemeClr val="tx1">
                    <a:tint val="82000"/>
                  </a:schemeClr>
                </a:solidFill>
              </a:defRPr>
            </a:lvl4pPr>
            <a:lvl5pPr marL="1975104" indent="0">
              <a:buNone/>
              <a:defRPr sz="1728">
                <a:solidFill>
                  <a:schemeClr val="tx1">
                    <a:tint val="82000"/>
                  </a:schemeClr>
                </a:solidFill>
              </a:defRPr>
            </a:lvl5pPr>
            <a:lvl6pPr marL="2468880" indent="0">
              <a:buNone/>
              <a:defRPr sz="1728">
                <a:solidFill>
                  <a:schemeClr val="tx1">
                    <a:tint val="82000"/>
                  </a:schemeClr>
                </a:solidFill>
              </a:defRPr>
            </a:lvl6pPr>
            <a:lvl7pPr marL="2962656" indent="0">
              <a:buNone/>
              <a:defRPr sz="1728">
                <a:solidFill>
                  <a:schemeClr val="tx1">
                    <a:tint val="82000"/>
                  </a:schemeClr>
                </a:solidFill>
              </a:defRPr>
            </a:lvl7pPr>
            <a:lvl8pPr marL="3456432" indent="0">
              <a:buNone/>
              <a:defRPr sz="1728">
                <a:solidFill>
                  <a:schemeClr val="tx1">
                    <a:tint val="82000"/>
                  </a:schemeClr>
                </a:solidFill>
              </a:defRPr>
            </a:lvl8pPr>
            <a:lvl9pPr marL="3950208" indent="0">
              <a:buNone/>
              <a:defRPr sz="172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964" y="3286125"/>
            <a:ext cx="4197231" cy="7832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643" y="3286125"/>
            <a:ext cx="4197231" cy="7832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657228"/>
            <a:ext cx="8517910" cy="2386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251" y="3026093"/>
            <a:ext cx="4177942" cy="1483042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51" y="4509135"/>
            <a:ext cx="4177942" cy="6632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644" y="3026093"/>
            <a:ext cx="4198517" cy="1483042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644" y="4509135"/>
            <a:ext cx="4198517" cy="6632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822960"/>
            <a:ext cx="3185215" cy="288036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517" y="1777368"/>
            <a:ext cx="4999643" cy="8772525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3703320"/>
            <a:ext cx="3185215" cy="6860858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822960"/>
            <a:ext cx="3185215" cy="288036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8517" y="1777368"/>
            <a:ext cx="4999643" cy="8772525"/>
          </a:xfrm>
        </p:spPr>
        <p:txBody>
          <a:bodyPr anchor="t"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3703320"/>
            <a:ext cx="3185215" cy="6860858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964" y="657228"/>
            <a:ext cx="8517910" cy="238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964" y="3286125"/>
            <a:ext cx="8517910" cy="783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964" y="11441433"/>
            <a:ext cx="2222064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07A62-1CF2-4D9B-9998-AFEFD9C4FBC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1372" y="11441433"/>
            <a:ext cx="3333095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810" y="11441433"/>
            <a:ext cx="2222064" cy="657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5D714-36CF-448B-A861-F1F255B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6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7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EE60-7F33-C350-8A9D-B769B4C2237B}"/>
              </a:ext>
            </a:extLst>
          </p:cNvPr>
          <p:cNvSpPr txBox="1">
            <a:spLocks/>
          </p:cNvSpPr>
          <p:nvPr/>
        </p:nvSpPr>
        <p:spPr>
          <a:xfrm>
            <a:off x="678964" y="3286125"/>
            <a:ext cx="8517910" cy="7832408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87552" rtl="0" eaLnBrk="1" latinLnBrk="0" hangingPunct="1">
              <a:lnSpc>
                <a:spcPct val="90000"/>
              </a:lnSpc>
              <a:spcBef>
                <a:spcPts val="108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4440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1992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5768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9544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3320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7096" indent="-246888" algn="l" defTabSz="98755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Slide 2, click the ‘insert picture’ icon and upload your headshot</a:t>
            </a:r>
          </a:p>
          <a:p>
            <a:r>
              <a:rPr lang="en-US" sz="3600"/>
              <a:t>Click into the text box and edit your name, title, and company</a:t>
            </a:r>
          </a:p>
          <a:p>
            <a:r>
              <a:rPr lang="en-US" sz="3600"/>
              <a:t>Click “save as” and select png or jpeg </a:t>
            </a:r>
          </a:p>
          <a:p>
            <a:r>
              <a:rPr lang="en-US" sz="3600"/>
              <a:t>When prompted, select “just this slide”</a:t>
            </a:r>
          </a:p>
          <a:p>
            <a:r>
              <a:rPr lang="en-US" sz="3600"/>
              <a:t>Create a new post on LinkedIn and use this graphic in the post to announce you’re attending at DealMAX</a:t>
            </a:r>
          </a:p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2DB1EF-8437-6C6D-1DFC-946E5BEC0399}"/>
              </a:ext>
            </a:extLst>
          </p:cNvPr>
          <p:cNvSpPr txBox="1">
            <a:spLocks/>
          </p:cNvSpPr>
          <p:nvPr/>
        </p:nvSpPr>
        <p:spPr>
          <a:xfrm>
            <a:off x="678964" y="657228"/>
            <a:ext cx="8517910" cy="2386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875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5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/>
              <a:t>Instructions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6430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17BF-B152-BF74-FE04-99A17BE95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The image depicts a promotional poster for the Premier Conference for Middle-Market M&amp;A, scheduled for April 27-29, 2026, at the Aria Resort &amp; Casino in Las Vegas, with the event's logo and a link to dealmax.org.&#10;&#10;AI-generated content may be incorrect.">
            <a:extLst>
              <a:ext uri="{FF2B5EF4-FFF2-40B4-BE49-F238E27FC236}">
                <a16:creationId xmlns:a16="http://schemas.microsoft.com/office/drawing/2014/main" id="{EC7EAEA8-41E6-2BEA-3443-B9948AAD6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875838" cy="1234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F445D-B104-F09C-3E6B-C96C8F2BA38B}"/>
              </a:ext>
            </a:extLst>
          </p:cNvPr>
          <p:cNvSpPr txBox="1"/>
          <p:nvPr/>
        </p:nvSpPr>
        <p:spPr>
          <a:xfrm>
            <a:off x="2716886" y="9382520"/>
            <a:ext cx="4442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Firstname</a:t>
            </a:r>
            <a:r>
              <a:rPr lang="en-US" sz="36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 Lastname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Job Title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Company Name</a:t>
            </a:r>
            <a:endParaRPr lang="en-US" sz="2400" b="1" i="1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1CDB297-C0FB-928D-F179-E4540793B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1131" y="4757202"/>
            <a:ext cx="3933576" cy="42334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BA20-4FBA-4FFD-727D-53DDF732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LinkedIn Caption 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FEC17-0915-45CB-8B87-378FCEC01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Excited to be attending </a:t>
            </a:r>
            <a:r>
              <a:rPr lang="en-US" sz="3200" dirty="0" err="1"/>
              <a:t>DealMAX</a:t>
            </a:r>
            <a:r>
              <a:rPr lang="en-US" sz="3200" dirty="0"/>
              <a:t> 2026 at the ARIA Resort &amp; Casino in Las Vegas this April.</a:t>
            </a:r>
          </a:p>
          <a:p>
            <a:pPr marL="0" indent="0">
              <a:buNone/>
            </a:pPr>
            <a:r>
              <a:rPr lang="en-US" sz="3200" dirty="0"/>
              <a:t>With 3,200+ dealmakers and executives gathering for three days of networking and conversations around middle-market growth, it’s always a great opportunity to reconnect and build new relationships.</a:t>
            </a:r>
          </a:p>
          <a:p>
            <a:pPr marL="0" indent="0">
              <a:buNone/>
            </a:pPr>
            <a:r>
              <a:rPr lang="en-US" sz="3200" dirty="0"/>
              <a:t>If you’ll be attending, let’s find time to connect during the event.</a:t>
            </a:r>
          </a:p>
          <a:p>
            <a:pPr marL="0" indent="0">
              <a:buNone/>
            </a:pPr>
            <a:r>
              <a:rPr lang="en-US" sz="3200" dirty="0"/>
              <a:t>dealmax.org</a:t>
            </a:r>
            <a:br>
              <a:rPr lang="en-US" sz="3200" dirty="0"/>
            </a:br>
            <a:r>
              <a:rPr lang="en-US" sz="3200" dirty="0"/>
              <a:t>#DealMAX2026</a:t>
            </a:r>
          </a:p>
        </p:txBody>
      </p:sp>
    </p:spTree>
    <p:extLst>
      <p:ext uri="{BB962C8B-B14F-4D97-AF65-F5344CB8AC3E}">
        <p14:creationId xmlns:p14="http://schemas.microsoft.com/office/powerpoint/2010/main" val="118007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5A401-8018-9E92-BA0E-9F71D875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D3A8F3-7DA6-DAE6-6AE9-3DE552393D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he image is a promotional flyer for DealMax 28, an upcoming Premier Conference for Middle-Market M&amp;A, scheduled for April 27-29, 2026, hosted at Aria Resort &amp; Casino in Las Vegas, featuring CEO Brent Baxter of ACG.&#10;&#10;AI-generated content may be incorrect.">
            <a:extLst>
              <a:ext uri="{FF2B5EF4-FFF2-40B4-BE49-F238E27FC236}">
                <a16:creationId xmlns:a16="http://schemas.microsoft.com/office/drawing/2014/main" id="{A5E9C6E5-35A1-8DAD-FC80-4323E9313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75838" cy="1234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96BC22-E402-A4BC-4871-2A86621672F5}"/>
              </a:ext>
            </a:extLst>
          </p:cNvPr>
          <p:cNvSpPr txBox="1"/>
          <p:nvPr/>
        </p:nvSpPr>
        <p:spPr>
          <a:xfrm>
            <a:off x="6121822" y="348342"/>
            <a:ext cx="4236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highlight>
                  <a:srgbClr val="FFFF00"/>
                </a:highligh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3464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148</Words>
  <Application>Microsoft Office PowerPoint</Application>
  <PresentationFormat>Custom</PresentationFormat>
  <Paragraphs>17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Gotham Medium</vt:lpstr>
      <vt:lpstr>Inter</vt:lpstr>
      <vt:lpstr>Office Theme</vt:lpstr>
      <vt:lpstr>PowerPoint Presentation</vt:lpstr>
      <vt:lpstr>PowerPoint Presentation</vt:lpstr>
      <vt:lpstr>Suggested LinkedIn Caption Copy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Alexis Mostafa</dc:creator>
  <cp:lastModifiedBy>Alexis Mostafa</cp:lastModifiedBy>
  <cp:revision>7</cp:revision>
  <dcterms:created xsi:type="dcterms:W3CDTF">2025-07-21T16:14:06Z</dcterms:created>
  <dcterms:modified xsi:type="dcterms:W3CDTF">2026-03-17T18:43:27Z</dcterms:modified>
</cp:coreProperties>
</file>